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0" r:id="rId1"/>
  </p:sldMasterIdLst>
  <p:sldIdLst>
    <p:sldId id="256" r:id="rId2"/>
    <p:sldId id="260" r:id="rId3"/>
    <p:sldId id="257" r:id="rId4"/>
    <p:sldId id="258" r:id="rId5"/>
    <p:sldId id="259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06" autoAdjust="0"/>
    <p:restoredTop sz="94660"/>
  </p:normalViewPr>
  <p:slideViewPr>
    <p:cSldViewPr snapToGrid="0">
      <p:cViewPr>
        <p:scale>
          <a:sx n="75" d="100"/>
          <a:sy n="75" d="100"/>
        </p:scale>
        <p:origin x="690" y="22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28403" y="945913"/>
            <a:ext cx="8637073" cy="2618554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28404" y="3564467"/>
            <a:ext cx="8637072" cy="1071095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27124" y="329307"/>
            <a:ext cx="5943668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24392" y="134930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6" name="Picture 15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262125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5" name="Picture 14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511824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24709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30270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7" name="Picture 16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59215" b="36435"/>
          <a:stretch/>
        </p:blipFill>
        <p:spPr>
          <a:xfrm rot="5400000">
            <a:off x="8642279" y="3046916"/>
            <a:ext cx="4663440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728012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200"/>
            </a:lvl1pPr>
          </a:lstStyle>
          <a:p>
            <a:fld id="{48A87A34-81AB-432B-8DAE-1953F412C126}" type="datetimeFigureOut">
              <a:rPr lang="en-US" smtClean="0"/>
              <a:t>4/19/2025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24" name="Picture 23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724008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9167" y="1756129"/>
            <a:ext cx="8619060" cy="2050065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129166" y="3806195"/>
            <a:ext cx="8619060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6" name="Picture 15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876820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1052" y="958037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9166" y="2165621"/>
            <a:ext cx="4645152" cy="32938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5606" y="2171769"/>
            <a:ext cx="4645152" cy="32870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6" name="Picture 15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057349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9166" y="953336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9166" y="2169727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800" b="0" cap="none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9166" y="2974448"/>
            <a:ext cx="4645152" cy="24938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4337" y="2173181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800" b="0" cap="none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94337" y="2971669"/>
            <a:ext cx="4645152" cy="2487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4/19/2025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8" name="Picture 17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562075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4/19/2025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4" name="Picture 13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067243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4/19/2025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13363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4291" y="952578"/>
            <a:ext cx="3275013" cy="2322176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23334" y="952578"/>
            <a:ext cx="6012470" cy="4505221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4291" y="3274754"/>
            <a:ext cx="3275013" cy="2178918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6" name="Picture 15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447936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9124" y="1129513"/>
            <a:ext cx="5854872" cy="192420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8247" y="3053721"/>
            <a:ext cx="5846486" cy="2096013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125300" y="5469856"/>
            <a:ext cx="5849605" cy="320123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smtClean="0"/>
              <a:pPr/>
              <a:t>4/19/2025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25300" y="318640"/>
            <a:ext cx="4877818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176794" y="137408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22" name="Picture 21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6" t="474" r="48549" b="36564"/>
          <a:stretch/>
        </p:blipFill>
        <p:spPr>
          <a:xfrm>
            <a:off x="1125460" y="643464"/>
            <a:ext cx="5879592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45090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>
          <a:xfrm>
            <a:off x="0" y="6119336"/>
            <a:ext cx="12192000" cy="74295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0" y="468769"/>
            <a:ext cx="12192000" cy="564702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  <a:lumMod val="100000"/>
                </a:schemeClr>
              </a:gs>
              <a:gs pos="100000">
                <a:schemeClr val="bg2">
                  <a:lumMod val="95000"/>
                  <a:lumOff val="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/>
          <p:cNvCxnSpPr/>
          <p:nvPr/>
        </p:nvCxnSpPr>
        <p:spPr>
          <a:xfrm>
            <a:off x="0" y="6121269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30270" y="953324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30270" y="2171769"/>
            <a:ext cx="9603275" cy="32945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32830" y="330370"/>
            <a:ext cx="251539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4/19/2025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30270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18076" y="137408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50685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weVfBfWVuZw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hyperlink" Target="https://huggingface.co/spaces/pratham0011/Neural-Style-Transfer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g"/><Relationship Id="rId3" Type="http://schemas.openxmlformats.org/officeDocument/2006/relationships/image" Target="../media/image10.jpg"/><Relationship Id="rId7" Type="http://schemas.openxmlformats.org/officeDocument/2006/relationships/hyperlink" Target="https://www.tpsearchtool.com/images/equal-sign-png-images-png-all" TargetMode="External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hyperlink" Target="https://printables.space/download-and-print/large-printable-numbers/attachment/plus-a4/" TargetMode="External"/><Relationship Id="rId4" Type="http://schemas.openxmlformats.org/officeDocument/2006/relationships/image" Target="../media/image1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5BA79A-6C57-DAA9-CBE7-F5C606ECD8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6900" y="445699"/>
            <a:ext cx="8637073" cy="2618554"/>
          </a:xfrm>
        </p:spPr>
        <p:txBody>
          <a:bodyPr>
            <a:norm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Neural Style Transfer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37BDAF-1D08-55E8-23CE-1EE25B8A9E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200183" y="3429000"/>
            <a:ext cx="4416723" cy="2484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8741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B2D1CE-9D05-2B26-A3E2-E70823348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270" y="96434"/>
            <a:ext cx="9603275" cy="1049235"/>
          </a:xfrm>
        </p:spPr>
        <p:txBody>
          <a:bodyPr/>
          <a:lstStyle/>
          <a:p>
            <a:pPr algn="ctr"/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B32F37-E3A8-8C89-86CB-D719183FEE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0270" y="1145669"/>
            <a:ext cx="4775949" cy="4832880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Develop an AI tool that: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Transfers artistic styles from one image to another.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Preserves the content of the original while adopting the style (colors, textures) of the reference.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Cases: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Digital art, photo editing, social media filters.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03869FB-F68D-A1D1-BE32-A90871318A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6669" y="1095148"/>
            <a:ext cx="5962680" cy="4268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50490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32020-5126-C297-62A6-350FB8F684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0497" y="96433"/>
            <a:ext cx="9603275" cy="1049235"/>
          </a:xfrm>
        </p:spPr>
        <p:txBody>
          <a:bodyPr/>
          <a:lstStyle/>
          <a:p>
            <a:r>
              <a:rPr lang="en-US" b="1" i="1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How It Works: VGG19 &amp; Loss Optimization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526698-E507-58E6-A593-93BC77CB64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4263" y="998577"/>
            <a:ext cx="6046907" cy="4993906"/>
          </a:xfrm>
        </p:spPr>
        <p:txBody>
          <a:bodyPr>
            <a:noAutofit/>
          </a:bodyPr>
          <a:lstStyle/>
          <a:p>
            <a:r>
              <a:rPr lang="en-IN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 Extraction: </a:t>
            </a:r>
            <a:r>
              <a:rPr lang="en-I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VGG19 (pretrained CNN) to extract content/style features from intermediate layers.</a:t>
            </a:r>
          </a:p>
          <a:p>
            <a:pPr marL="0" indent="0">
              <a:buNone/>
            </a:pPr>
            <a:r>
              <a:rPr lang="en-I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IN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a. Content Layer: </a:t>
            </a:r>
            <a:r>
              <a:rPr lang="en-I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block5_conv2 (captures high-level 	structure).</a:t>
            </a:r>
          </a:p>
          <a:p>
            <a:pPr marL="0" indent="0">
              <a:buNone/>
            </a:pPr>
            <a:r>
              <a:rPr lang="en-I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IN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b. Style Layers: </a:t>
            </a:r>
            <a:r>
              <a:rPr lang="en-I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block1_conv1, block3_conv1, block5_conv1 	(capture textures at different scales).</a:t>
            </a:r>
          </a:p>
          <a:p>
            <a:r>
              <a:rPr lang="en-IN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Loss Functions: </a:t>
            </a:r>
          </a:p>
          <a:p>
            <a:pPr marL="0" indent="0">
              <a:buNone/>
            </a:pPr>
            <a:r>
              <a:rPr lang="en-I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IN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a. Content Loss: </a:t>
            </a:r>
            <a:r>
              <a:rPr lang="en-I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Mean squared error between content and 	generated features.</a:t>
            </a:r>
          </a:p>
          <a:p>
            <a:pPr marL="0" indent="0">
              <a:buNone/>
            </a:pPr>
            <a:r>
              <a:rPr lang="en-I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IN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b. Style Loss: </a:t>
            </a:r>
            <a:r>
              <a:rPr lang="en-I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Gram matrix comparison (measures texture 	correlations).</a:t>
            </a:r>
          </a:p>
          <a:p>
            <a:pPr marL="0" indent="0">
              <a:buNone/>
            </a:pPr>
            <a:r>
              <a:rPr lang="en-IN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c. Total Loss: </a:t>
            </a:r>
            <a:r>
              <a:rPr lang="en-I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Weighted sum (</a:t>
            </a:r>
            <a:r>
              <a:rPr lang="el-GR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α*</a:t>
            </a:r>
            <a:r>
              <a:rPr lang="en-I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Content + </a:t>
            </a:r>
            <a:r>
              <a:rPr lang="el-GR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β*</a:t>
            </a:r>
            <a:r>
              <a:rPr lang="en-I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Style).</a:t>
            </a:r>
          </a:p>
          <a:p>
            <a:r>
              <a:rPr lang="en-IN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Optimization: Adam optimizer </a:t>
            </a:r>
            <a:r>
              <a:rPr lang="en-I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iteratively updates the generated image to minimize total loss.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E8C2BB7-E1A5-74FD-A68B-D41493523C0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297"/>
          <a:stretch/>
        </p:blipFill>
        <p:spPr>
          <a:xfrm>
            <a:off x="7194430" y="830240"/>
            <a:ext cx="4756029" cy="5714334"/>
          </a:xfrm>
          <a:prstGeom prst="rect">
            <a:avLst/>
          </a:prstGeom>
        </p:spPr>
      </p:pic>
      <p:pic>
        <p:nvPicPr>
          <p:cNvPr id="1031" name="Picture 7">
            <a:extLst>
              <a:ext uri="{FF2B5EF4-FFF2-40B4-BE49-F238E27FC236}">
                <a16:creationId xmlns:a16="http://schemas.microsoft.com/office/drawing/2014/main" id="{0851368D-F0BA-E934-7716-E6F4335EA4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3351" y="3762170"/>
            <a:ext cx="1940134" cy="386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>
            <a:extLst>
              <a:ext uri="{FF2B5EF4-FFF2-40B4-BE49-F238E27FC236}">
                <a16:creationId xmlns:a16="http://schemas.microsoft.com/office/drawing/2014/main" id="{D57B2EDB-DE8D-8227-30E9-322FAAC67C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1774" y="4439568"/>
            <a:ext cx="1210034" cy="392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31591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7557E7-1C38-50CD-E77E-118B0CCE5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9112" y="103356"/>
            <a:ext cx="9603275" cy="1049235"/>
          </a:xfrm>
        </p:spPr>
        <p:txBody>
          <a:bodyPr>
            <a:normAutofit/>
          </a:bodyPr>
          <a:lstStyle/>
          <a:p>
            <a:pPr algn="ctr"/>
            <a:r>
              <a:rPr lang="en-IN" b="1" i="1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Deployed on Hugging Face Spaces - </a:t>
            </a:r>
            <a:r>
              <a:rPr lang="en-IN" b="1" i="1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Link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E85BC8D-4A45-194F-518E-1BDA31E5CCF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0172"/>
          <a:stretch/>
        </p:blipFill>
        <p:spPr>
          <a:xfrm>
            <a:off x="2076450" y="1498599"/>
            <a:ext cx="7848600" cy="4167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5993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4F3F43-C454-97AB-4C2C-9BA516C6A4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Example Results on </a:t>
            </a:r>
            <a:r>
              <a:rPr lang="en-IN" b="1" i="0" u="sng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GPU</a:t>
            </a:r>
            <a:br>
              <a:rPr lang="en-IN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3F0049D-25B0-0B20-9249-9BF45C3195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8743" y="1915319"/>
            <a:ext cx="2872582" cy="287258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78964D5-FDF6-5966-4CDF-11CB3AEEE4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1827" y="1951110"/>
            <a:ext cx="2872582" cy="287258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C8F4CDF-2973-B2CD-18DE-4953278347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13824" t="22879" r="12202" b="24394"/>
          <a:stretch/>
        </p:blipFill>
        <p:spPr>
          <a:xfrm>
            <a:off x="3177767" y="3179943"/>
            <a:ext cx="600023" cy="60465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80AF27F-6154-0F8C-9BF3-FA5DB78E967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7218827" y="2746375"/>
            <a:ext cx="1137708" cy="136525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9D91D7D-7F28-1E4D-0835-624DCD1CF1C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55242" y="1951110"/>
            <a:ext cx="2872582" cy="2872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680790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CDCE0"/>
      </a:lt2>
      <a:accent1>
        <a:srgbClr val="415588"/>
      </a:accent1>
      <a:accent2>
        <a:srgbClr val="4294B6"/>
      </a:accent2>
      <a:accent3>
        <a:srgbClr val="087D7C"/>
      </a:accent3>
      <a:accent4>
        <a:srgbClr val="2CB663"/>
      </a:accent4>
      <a:accent5>
        <a:srgbClr val="DF8822"/>
      </a:accent5>
      <a:accent6>
        <a:srgbClr val="BC410A"/>
      </a:accent6>
      <a:hlink>
        <a:srgbClr val="5977C4"/>
      </a:hlink>
      <a:folHlink>
        <a:srgbClr val="A1A9BF"/>
      </a:folHlink>
    </a:clrScheme>
    <a:fontScheme name="Gallery">
      <a:majorFont>
        <a:latin typeface="Century Gothic" panose="020B0502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  <a:lumMod val="108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E050AC27-895F-4B90-991D-A6818FC89AB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71</TotalTime>
  <Words>195</Words>
  <Application>Microsoft Office PowerPoint</Application>
  <PresentationFormat>Widescreen</PresentationFormat>
  <Paragraphs>18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Century Gothic</vt:lpstr>
      <vt:lpstr>Times New Roman</vt:lpstr>
      <vt:lpstr>Gallery</vt:lpstr>
      <vt:lpstr>Neural Style Transfer</vt:lpstr>
      <vt:lpstr>Introduction</vt:lpstr>
      <vt:lpstr>How It Works: VGG19 &amp; Loss Optimization</vt:lpstr>
      <vt:lpstr>Deployed on Hugging Face Spaces - Link</vt:lpstr>
      <vt:lpstr>Example Results on GPU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Pratham Kumar</dc:creator>
  <cp:lastModifiedBy>Pratham Kumar</cp:lastModifiedBy>
  <cp:revision>1</cp:revision>
  <dcterms:created xsi:type="dcterms:W3CDTF">2025-04-19T11:56:18Z</dcterms:created>
  <dcterms:modified xsi:type="dcterms:W3CDTF">2025-04-19T13:07:41Z</dcterms:modified>
</cp:coreProperties>
</file>